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8288000" cy="10287000"/>
  <p:notesSz cx="6858000" cy="9144000"/>
  <p:embeddedFontLst>
    <p:embeddedFont>
      <p:font typeface="Arimo" panose="020B0604020202020204" charset="0"/>
      <p:regular r:id="rId8"/>
    </p:embeddedFont>
    <p:embeddedFont>
      <p:font typeface="Arimo Bold" panose="020B0604020202020204" charset="0"/>
      <p:regular r:id="rId9"/>
    </p:embeddedFont>
    <p:embeddedFont>
      <p:font typeface="Calibri (MS)" panose="020B0604020202020204" charset="0"/>
      <p:regular r:id="rId10"/>
    </p:embeddedFont>
    <p:embeddedFont>
      <p:font typeface="Open Sans Bold Italics" panose="020B0604020202020204" charset="0"/>
      <p:regular r:id="rId11"/>
    </p:embeddedFont>
    <p:embeddedFont>
      <p:font typeface="Open Sans Italics" panose="020B0604020202020204" charset="0"/>
      <p:regular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8ECA42C-258B-43EF-8A06-7D3280E5EB7F}" v="3" dt="2025-09-19T14:12:16.61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69" d="100"/>
          <a:sy n="69" d="100"/>
        </p:scale>
        <p:origin x="1356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5.fntdata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400000">
            <a:off x="4000500" y="-4000500"/>
            <a:ext cx="10287000" cy="18288000"/>
          </a:xfrm>
          <a:custGeom>
            <a:avLst/>
            <a:gdLst/>
            <a:ahLst/>
            <a:cxnLst/>
            <a:rect l="l" t="t" r="r" b="b"/>
            <a:pathLst>
              <a:path w="10287000" h="18288000">
                <a:moveTo>
                  <a:pt x="0" y="18288000"/>
                </a:moveTo>
                <a:lnTo>
                  <a:pt x="0" y="0"/>
                </a:lnTo>
                <a:lnTo>
                  <a:pt x="10287000" y="0"/>
                </a:lnTo>
                <a:lnTo>
                  <a:pt x="10287000" y="18288000"/>
                </a:lnTo>
                <a:lnTo>
                  <a:pt x="0" y="18288000"/>
                </a:lnTo>
                <a:close/>
              </a:path>
            </a:pathLst>
          </a:custGeom>
          <a:blipFill>
            <a:blip r:embed="rId2"/>
            <a:stretch>
              <a:fillRect l="-75714" t="-1184" r="-144078"/>
            </a:stretch>
          </a:blipFill>
        </p:spPr>
        <p:txBody>
          <a:bodyPr/>
          <a:lstStyle/>
          <a:p>
            <a:endParaRPr lang="fr-FR"/>
          </a:p>
        </p:txBody>
      </p:sp>
      <p:grpSp>
        <p:nvGrpSpPr>
          <p:cNvPr id="3" name="Group 3"/>
          <p:cNvGrpSpPr/>
          <p:nvPr/>
        </p:nvGrpSpPr>
        <p:grpSpPr>
          <a:xfrm>
            <a:off x="-4212357" y="-9195684"/>
            <a:ext cx="23115299" cy="11124848"/>
            <a:chOff x="0" y="0"/>
            <a:chExt cx="30820398" cy="14833131"/>
          </a:xfrm>
        </p:grpSpPr>
        <p:grpSp>
          <p:nvGrpSpPr>
            <p:cNvPr id="4" name="Group 4"/>
            <p:cNvGrpSpPr/>
            <p:nvPr/>
          </p:nvGrpSpPr>
          <p:grpSpPr>
            <a:xfrm>
              <a:off x="12123219" y="581906"/>
              <a:ext cx="18697179" cy="14022884"/>
              <a:chOff x="0" y="0"/>
              <a:chExt cx="812800" cy="609600"/>
            </a:xfrm>
          </p:grpSpPr>
          <p:sp>
            <p:nvSpPr>
              <p:cNvPr id="5" name="Freeform 5"/>
              <p:cNvSpPr/>
              <p:nvPr/>
            </p:nvSpPr>
            <p:spPr>
              <a:xfrm rot="5400000">
                <a:off x="101600" y="-101600"/>
                <a:ext cx="6096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609600" h="812800">
                    <a:moveTo>
                      <a:pt x="0" y="203200"/>
                    </a:moveTo>
                    <a:lnTo>
                      <a:pt x="0" y="812800"/>
                    </a:lnTo>
                    <a:lnTo>
                      <a:pt x="609600" y="609600"/>
                    </a:lnTo>
                    <a:lnTo>
                      <a:pt x="609600" y="0"/>
                    </a:lnTo>
                    <a:lnTo>
                      <a:pt x="0" y="203200"/>
                    </a:lnTo>
                    <a:close/>
                  </a:path>
                </a:pathLst>
              </a:custGeom>
              <a:blipFill>
                <a:blip r:embed="rId3"/>
                <a:stretch>
                  <a:fillRect l="-68518" r="-68518"/>
                </a:stretch>
              </a:blipFill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6" name="Group 6"/>
            <p:cNvGrpSpPr/>
            <p:nvPr/>
          </p:nvGrpSpPr>
          <p:grpSpPr>
            <a:xfrm>
              <a:off x="0" y="0"/>
              <a:ext cx="18697179" cy="14022884"/>
              <a:chOff x="0" y="0"/>
              <a:chExt cx="812800" cy="609600"/>
            </a:xfrm>
          </p:grpSpPr>
          <p:sp>
            <p:nvSpPr>
              <p:cNvPr id="7" name="Freeform 7"/>
              <p:cNvSpPr/>
              <p:nvPr/>
            </p:nvSpPr>
            <p:spPr>
              <a:xfrm rot="5400000">
                <a:off x="101600" y="-101600"/>
                <a:ext cx="6096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609600" h="812800">
                    <a:moveTo>
                      <a:pt x="0" y="203200"/>
                    </a:moveTo>
                    <a:lnTo>
                      <a:pt x="0" y="812800"/>
                    </a:lnTo>
                    <a:lnTo>
                      <a:pt x="609600" y="609600"/>
                    </a:lnTo>
                    <a:lnTo>
                      <a:pt x="609600" y="0"/>
                    </a:lnTo>
                    <a:lnTo>
                      <a:pt x="0" y="203200"/>
                    </a:lnTo>
                    <a:close/>
                  </a:path>
                </a:pathLst>
              </a:custGeom>
              <a:blipFill>
                <a:blip r:embed="rId4"/>
                <a:stretch>
                  <a:fillRect l="-68518" r="-68518"/>
                </a:stretch>
              </a:blipFill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8" name="Freeform 8"/>
            <p:cNvSpPr/>
            <p:nvPr/>
          </p:nvSpPr>
          <p:spPr>
            <a:xfrm>
              <a:off x="14907267" y="12919420"/>
              <a:ext cx="5369511" cy="1913711"/>
            </a:xfrm>
            <a:custGeom>
              <a:avLst/>
              <a:gdLst/>
              <a:ahLst/>
              <a:cxnLst/>
              <a:rect l="l" t="t" r="r" b="b"/>
              <a:pathLst>
                <a:path w="5369511" h="1913711">
                  <a:moveTo>
                    <a:pt x="0" y="0"/>
                  </a:moveTo>
                  <a:lnTo>
                    <a:pt x="5369511" y="0"/>
                  </a:lnTo>
                  <a:lnTo>
                    <a:pt x="5369511" y="1913711"/>
                  </a:lnTo>
                  <a:lnTo>
                    <a:pt x="0" y="1913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3581297" y="1838322"/>
            <a:ext cx="11125406" cy="59436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639"/>
              </a:lnSpc>
            </a:pPr>
            <a:r>
              <a:rPr lang="en-US" sz="34742" b="1" i="1">
                <a:solidFill>
                  <a:srgbClr val="38ABB1">
                    <a:alpha val="72941"/>
                  </a:srgbClr>
                </a:solidFill>
                <a:latin typeface="Open Sans Bold Italics"/>
                <a:ea typeface="Open Sans Bold Italics"/>
                <a:cs typeface="Open Sans Bold Italics"/>
                <a:sym typeface="Open Sans Bold Italics"/>
              </a:rPr>
              <a:t>FOOT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14769387" y="161925"/>
            <a:ext cx="3518613" cy="1617322"/>
            <a:chOff x="0" y="0"/>
            <a:chExt cx="4691484" cy="215643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4691507" cy="2156425"/>
            </a:xfrm>
            <a:custGeom>
              <a:avLst/>
              <a:gdLst/>
              <a:ahLst/>
              <a:cxnLst/>
              <a:rect l="l" t="t" r="r" b="b"/>
              <a:pathLst>
                <a:path w="4691507" h="2156425">
                  <a:moveTo>
                    <a:pt x="0" y="0"/>
                  </a:moveTo>
                  <a:lnTo>
                    <a:pt x="4691507" y="0"/>
                  </a:lnTo>
                  <a:lnTo>
                    <a:pt x="4691507" y="2156425"/>
                  </a:lnTo>
                  <a:lnTo>
                    <a:pt x="0" y="215642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t="-22790" b="-22790"/>
              </a:stretch>
            </a:blipFill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4054529" y="3987410"/>
            <a:ext cx="10178943" cy="20835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172"/>
              </a:lnSpc>
            </a:pPr>
            <a:r>
              <a:rPr lang="en-US" sz="12266" b="1" i="1">
                <a:solidFill>
                  <a:srgbClr val="1D617A">
                    <a:alpha val="74902"/>
                  </a:srgbClr>
                </a:solidFill>
                <a:latin typeface="Open Sans Bold Italics"/>
                <a:ea typeface="Open Sans Bold Italics"/>
                <a:cs typeface="Open Sans Bold Italics"/>
                <a:sym typeface="Open Sans Bold Italics"/>
              </a:rPr>
              <a:t>AUTREMENT</a:t>
            </a:r>
          </a:p>
        </p:txBody>
      </p:sp>
      <p:sp>
        <p:nvSpPr>
          <p:cNvPr id="13" name="Freeform 13"/>
          <p:cNvSpPr/>
          <p:nvPr/>
        </p:nvSpPr>
        <p:spPr>
          <a:xfrm>
            <a:off x="9345283" y="2627457"/>
            <a:ext cx="1073749" cy="890260"/>
          </a:xfrm>
          <a:custGeom>
            <a:avLst/>
            <a:gdLst/>
            <a:ahLst/>
            <a:cxnLst/>
            <a:rect l="l" t="t" r="r" b="b"/>
            <a:pathLst>
              <a:path w="1073749" h="890260">
                <a:moveTo>
                  <a:pt x="0" y="0"/>
                </a:moveTo>
                <a:lnTo>
                  <a:pt x="1073749" y="0"/>
                </a:lnTo>
                <a:lnTo>
                  <a:pt x="1073749" y="890260"/>
                </a:lnTo>
                <a:lnTo>
                  <a:pt x="0" y="89026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-136576" t="-57246" r="-28622" b="-56658"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4" name="TextBox 14"/>
          <p:cNvSpPr txBox="1"/>
          <p:nvPr/>
        </p:nvSpPr>
        <p:spPr>
          <a:xfrm>
            <a:off x="7868968" y="2749078"/>
            <a:ext cx="1476315" cy="5803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 i="1">
                <a:solidFill>
                  <a:srgbClr val="1D617A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BREIZH 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7027107" y="7376614"/>
            <a:ext cx="4233787" cy="11143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20"/>
              </a:lnSpc>
            </a:pPr>
            <a:r>
              <a:rPr lang="en-US" sz="3600">
                <a:solidFill>
                  <a:srgbClr val="1D617A"/>
                </a:solidFill>
                <a:latin typeface="Arimo"/>
                <a:ea typeface="Arimo"/>
                <a:cs typeface="Arimo"/>
                <a:sym typeface="Arimo"/>
              </a:rPr>
              <a:t>FICHE ACTION</a:t>
            </a:r>
          </a:p>
          <a:p>
            <a:pPr algn="ctr">
              <a:lnSpc>
                <a:spcPts val="4320"/>
              </a:lnSpc>
            </a:pPr>
            <a:r>
              <a:rPr lang="en-US" sz="3600">
                <a:solidFill>
                  <a:srgbClr val="1D617A"/>
                </a:solidFill>
                <a:latin typeface="Arimo"/>
                <a:ea typeface="Arimo"/>
                <a:cs typeface="Arimo"/>
                <a:sym typeface="Arimo"/>
              </a:rPr>
              <a:t>SAISON 2025-2026</a:t>
            </a:r>
          </a:p>
        </p:txBody>
      </p:sp>
      <p:sp>
        <p:nvSpPr>
          <p:cNvPr id="16" name="Freeform 16"/>
          <p:cNvSpPr/>
          <p:nvPr/>
        </p:nvSpPr>
        <p:spPr>
          <a:xfrm>
            <a:off x="6310575" y="8825022"/>
            <a:ext cx="5666849" cy="866556"/>
          </a:xfrm>
          <a:custGeom>
            <a:avLst/>
            <a:gdLst/>
            <a:ahLst/>
            <a:cxnLst/>
            <a:rect l="l" t="t" r="r" b="b"/>
            <a:pathLst>
              <a:path w="5666849" h="866556">
                <a:moveTo>
                  <a:pt x="0" y="0"/>
                </a:moveTo>
                <a:lnTo>
                  <a:pt x="5666850" y="0"/>
                </a:lnTo>
                <a:lnTo>
                  <a:pt x="5666850" y="866556"/>
                </a:lnTo>
                <a:lnTo>
                  <a:pt x="0" y="866556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400000">
            <a:off x="4000500" y="-4000500"/>
            <a:ext cx="10287000" cy="18288000"/>
          </a:xfrm>
          <a:custGeom>
            <a:avLst/>
            <a:gdLst/>
            <a:ahLst/>
            <a:cxnLst/>
            <a:rect l="l" t="t" r="r" b="b"/>
            <a:pathLst>
              <a:path w="10287000" h="18288000">
                <a:moveTo>
                  <a:pt x="0" y="18288000"/>
                </a:moveTo>
                <a:lnTo>
                  <a:pt x="0" y="0"/>
                </a:lnTo>
                <a:lnTo>
                  <a:pt x="10287000" y="0"/>
                </a:lnTo>
                <a:lnTo>
                  <a:pt x="10287000" y="18288000"/>
                </a:lnTo>
                <a:lnTo>
                  <a:pt x="0" y="18288000"/>
                </a:lnTo>
                <a:close/>
              </a:path>
            </a:pathLst>
          </a:custGeom>
          <a:blipFill>
            <a:blip r:embed="rId2"/>
            <a:stretch>
              <a:fillRect l="-75714" t="-1184" r="-144078"/>
            </a:stretch>
          </a:blipFill>
        </p:spPr>
        <p:txBody>
          <a:bodyPr/>
          <a:lstStyle/>
          <a:p>
            <a:endParaRPr lang="fr-FR"/>
          </a:p>
        </p:txBody>
      </p:sp>
      <p:grpSp>
        <p:nvGrpSpPr>
          <p:cNvPr id="3" name="Group 3"/>
          <p:cNvGrpSpPr/>
          <p:nvPr/>
        </p:nvGrpSpPr>
        <p:grpSpPr>
          <a:xfrm>
            <a:off x="15083879" y="2160650"/>
            <a:ext cx="2634326" cy="2635718"/>
            <a:chOff x="0" y="0"/>
            <a:chExt cx="3936318" cy="393839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936365" cy="3938343"/>
            </a:xfrm>
            <a:custGeom>
              <a:avLst/>
              <a:gdLst/>
              <a:ahLst/>
              <a:cxnLst/>
              <a:rect l="l" t="t" r="r" b="b"/>
              <a:pathLst>
                <a:path w="3936365" h="3938343">
                  <a:moveTo>
                    <a:pt x="12700" y="0"/>
                  </a:moveTo>
                  <a:lnTo>
                    <a:pt x="3923665" y="0"/>
                  </a:lnTo>
                  <a:cubicBezTo>
                    <a:pt x="3930650" y="0"/>
                    <a:pt x="3936365" y="7712"/>
                    <a:pt x="3936365" y="17138"/>
                  </a:cubicBezTo>
                  <a:lnTo>
                    <a:pt x="3936365" y="3921205"/>
                  </a:lnTo>
                  <a:cubicBezTo>
                    <a:pt x="3936365" y="3930631"/>
                    <a:pt x="3930650" y="3938343"/>
                    <a:pt x="3923665" y="3938343"/>
                  </a:cubicBezTo>
                  <a:lnTo>
                    <a:pt x="12700" y="3938343"/>
                  </a:lnTo>
                  <a:cubicBezTo>
                    <a:pt x="5715" y="3938343"/>
                    <a:pt x="0" y="3930631"/>
                    <a:pt x="0" y="3921205"/>
                  </a:cubicBezTo>
                  <a:lnTo>
                    <a:pt x="0" y="17138"/>
                  </a:lnTo>
                  <a:cubicBezTo>
                    <a:pt x="0" y="7712"/>
                    <a:pt x="5715" y="0"/>
                    <a:pt x="12700" y="0"/>
                  </a:cubicBezTo>
                  <a:moveTo>
                    <a:pt x="12700" y="34276"/>
                  </a:moveTo>
                  <a:lnTo>
                    <a:pt x="12700" y="17138"/>
                  </a:lnTo>
                  <a:lnTo>
                    <a:pt x="25400" y="17138"/>
                  </a:lnTo>
                  <a:lnTo>
                    <a:pt x="25400" y="3921205"/>
                  </a:lnTo>
                  <a:lnTo>
                    <a:pt x="12700" y="3921205"/>
                  </a:lnTo>
                  <a:lnTo>
                    <a:pt x="12700" y="3904067"/>
                  </a:lnTo>
                  <a:lnTo>
                    <a:pt x="3923665" y="3904067"/>
                  </a:lnTo>
                  <a:lnTo>
                    <a:pt x="3923665" y="3921205"/>
                  </a:lnTo>
                  <a:lnTo>
                    <a:pt x="3910965" y="3921205"/>
                  </a:lnTo>
                  <a:lnTo>
                    <a:pt x="3910965" y="17138"/>
                  </a:lnTo>
                  <a:lnTo>
                    <a:pt x="3923665" y="17138"/>
                  </a:lnTo>
                  <a:lnTo>
                    <a:pt x="3923665" y="34276"/>
                  </a:lnTo>
                  <a:lnTo>
                    <a:pt x="12700" y="34276"/>
                  </a:lnTo>
                  <a:close/>
                </a:path>
              </a:pathLst>
            </a:custGeom>
            <a:solidFill>
              <a:srgbClr val="A5A5A5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3936318" cy="3966972"/>
            </a:xfrm>
            <a:prstGeom prst="rect">
              <a:avLst/>
            </a:prstGeom>
          </p:spPr>
          <p:txBody>
            <a:bodyPr lIns="45330" tIns="45330" rIns="45330" bIns="45330" rtlCol="0" anchor="t"/>
            <a:lstStyle/>
            <a:p>
              <a:pPr algn="ctr">
                <a:lnSpc>
                  <a:spcPts val="1766"/>
                </a:lnSpc>
              </a:pPr>
              <a:r>
                <a:rPr lang="en-US" sz="1472">
                  <a:solidFill>
                    <a:srgbClr val="000000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Logo du club :</a:t>
              </a:r>
            </a:p>
            <a:p>
              <a:pPr algn="ctr">
                <a:lnSpc>
                  <a:spcPts val="1766"/>
                </a:lnSpc>
              </a:pPr>
              <a:endParaRPr lang="en-US" sz="1472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endParaRPr>
            </a:p>
            <a:p>
              <a:pPr algn="ctr">
                <a:lnSpc>
                  <a:spcPts val="1766"/>
                </a:lnSpc>
              </a:pPr>
              <a:endParaRPr lang="en-US" sz="1472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endParaRPr>
            </a:p>
            <a:p>
              <a:pPr algn="ctr">
                <a:lnSpc>
                  <a:spcPts val="1766"/>
                </a:lnSpc>
              </a:pPr>
              <a:endParaRPr lang="en-US" sz="1472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endParaRPr>
            </a:p>
            <a:p>
              <a:pPr algn="ctr">
                <a:lnSpc>
                  <a:spcPts val="1766"/>
                </a:lnSpc>
              </a:pPr>
              <a:endParaRPr lang="en-US" sz="1472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endParaRPr>
            </a:p>
            <a:p>
              <a:pPr algn="ctr">
                <a:lnSpc>
                  <a:spcPts val="1766"/>
                </a:lnSpc>
              </a:pPr>
              <a:endParaRPr lang="en-US" sz="1472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endParaRPr>
            </a:p>
            <a:p>
              <a:pPr algn="ctr">
                <a:lnSpc>
                  <a:spcPts val="1766"/>
                </a:lnSpc>
              </a:pPr>
              <a:endParaRPr lang="en-US" sz="1472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endParaRPr>
            </a:p>
            <a:p>
              <a:pPr algn="ctr">
                <a:lnSpc>
                  <a:spcPts val="1766"/>
                </a:lnSpc>
              </a:pPr>
              <a:endParaRPr lang="en-US" sz="1472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endParaRPr>
            </a:p>
          </p:txBody>
        </p:sp>
      </p:grpSp>
      <p:graphicFrame>
        <p:nvGraphicFramePr>
          <p:cNvPr id="6" name="Table 6"/>
          <p:cNvGraphicFramePr>
            <a:graphicFrameLocks noGrp="1"/>
          </p:cNvGraphicFramePr>
          <p:nvPr/>
        </p:nvGraphicFramePr>
        <p:xfrm>
          <a:off x="339575" y="3738611"/>
          <a:ext cx="8804425" cy="3675840"/>
        </p:xfrm>
        <a:graphic>
          <a:graphicData uri="http://schemas.openxmlformats.org/drawingml/2006/table">
            <a:tbl>
              <a:tblPr/>
              <a:tblGrid>
                <a:gridCol w="33275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768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18960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3499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2499" u="none" strike="noStrike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District</a:t>
                      </a:r>
                      <a:endParaRPr lang="en-US" sz="1100"/>
                    </a:p>
                  </a:txBody>
                  <a:tcPr marL="130431" marR="130431" marT="130431" marB="130431" anchor="ctr">
                    <a:lnL w="847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47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47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47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2842"/>
                        </a:lnSpc>
                        <a:spcBef>
                          <a:spcPct val="0"/>
                        </a:spcBef>
                        <a:defRPr/>
                      </a:pPr>
                      <a:endParaRPr lang="en-US" sz="1100"/>
                    </a:p>
                  </a:txBody>
                  <a:tcPr marL="130431" marR="130431" marT="130431" marB="130431" anchor="ctr">
                    <a:lnL w="847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47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47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47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8960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3499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2499" u="none" strike="noStrike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Nom du club</a:t>
                      </a:r>
                      <a:endParaRPr lang="en-US" sz="1100"/>
                    </a:p>
                  </a:txBody>
                  <a:tcPr marL="130431" marR="130431" marT="130431" marB="130431" anchor="ctr">
                    <a:lnL w="847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47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47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47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2842"/>
                        </a:lnSpc>
                        <a:spcBef>
                          <a:spcPct val="0"/>
                        </a:spcBef>
                        <a:defRPr/>
                      </a:pPr>
                      <a:endParaRPr lang="en-US" sz="1100"/>
                    </a:p>
                  </a:txBody>
                  <a:tcPr marL="130431" marR="130431" marT="130431" marB="130431" anchor="ctr">
                    <a:lnL w="847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47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47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47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8960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3499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2499" u="none" strike="noStrike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N° Affiliation</a:t>
                      </a:r>
                      <a:endParaRPr lang="en-US" sz="1100"/>
                    </a:p>
                  </a:txBody>
                  <a:tcPr marL="130431" marR="130431" marT="130431" marB="130431" anchor="ctr">
                    <a:lnL w="847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47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47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47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2842"/>
                        </a:lnSpc>
                        <a:spcBef>
                          <a:spcPct val="0"/>
                        </a:spcBef>
                        <a:defRPr/>
                      </a:pPr>
                      <a:endParaRPr lang="en-US" sz="1100"/>
                    </a:p>
                  </a:txBody>
                  <a:tcPr marL="130431" marR="130431" marT="130431" marB="130431" anchor="ctr">
                    <a:lnL w="847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47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47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47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18960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3499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2499" u="none" strike="noStrike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NOM / Prénom</a:t>
                      </a:r>
                      <a:endParaRPr lang="en-US" sz="1100"/>
                    </a:p>
                  </a:txBody>
                  <a:tcPr marL="130431" marR="130431" marT="130431" marB="130431" anchor="ctr">
                    <a:lnL w="847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47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47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47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2842"/>
                        </a:lnSpc>
                        <a:spcBef>
                          <a:spcPct val="0"/>
                        </a:spcBef>
                        <a:defRPr/>
                      </a:pPr>
                      <a:endParaRPr lang="en-US" sz="1100"/>
                    </a:p>
                  </a:txBody>
                  <a:tcPr marL="130431" marR="130431" marT="130431" marB="130431" anchor="ctr">
                    <a:lnL w="847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47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47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47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7" name="Table 7"/>
          <p:cNvGraphicFramePr>
            <a:graphicFrameLocks noGrp="1"/>
          </p:cNvGraphicFramePr>
          <p:nvPr/>
        </p:nvGraphicFramePr>
        <p:xfrm>
          <a:off x="9533950" y="2565567"/>
          <a:ext cx="4779435" cy="5622300"/>
        </p:xfrm>
        <a:graphic>
          <a:graphicData uri="http://schemas.openxmlformats.org/drawingml/2006/table">
            <a:tbl>
              <a:tblPr/>
              <a:tblGrid>
                <a:gridCol w="33562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31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37221">
                <a:tc gridSpan="2">
                  <a:txBody>
                    <a:bodyPr/>
                    <a:lstStyle/>
                    <a:p>
                      <a:pPr algn="ctr">
                        <a:lnSpc>
                          <a:spcPts val="2464"/>
                        </a:lnSpc>
                        <a:defRPr/>
                      </a:pPr>
                      <a:r>
                        <a:rPr lang="en-US" sz="2054" b="1">
                          <a:solidFill>
                            <a:srgbClr val="000000"/>
                          </a:solidFill>
                          <a:latin typeface="Arimo Bold"/>
                          <a:ea typeface="Arimo Bold"/>
                          <a:cs typeface="Arimo Bold"/>
                          <a:sym typeface="Arimo Bold"/>
                        </a:rPr>
                        <a:t>La Pratique mise en avant</a:t>
                      </a:r>
                      <a:endParaRPr lang="en-US" sz="1100"/>
                    </a:p>
                  </a:txBody>
                  <a:tcPr marL="62607" marR="62607" marT="62607" marB="62607" anchor="ctr">
                    <a:lnL w="297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97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97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97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2464"/>
                        </a:lnSpc>
                        <a:defRPr/>
                      </a:pPr>
                      <a:r>
                        <a:rPr lang="en-US" sz="2054" b="1">
                          <a:solidFill>
                            <a:srgbClr val="000000"/>
                          </a:solidFill>
                          <a:latin typeface="Arimo Bold"/>
                          <a:ea typeface="Arimo Bold"/>
                          <a:cs typeface="Arimo Bold"/>
                          <a:sym typeface="Arimo Bold"/>
                        </a:rPr>
                        <a:t>La Pratique mise en avant</a:t>
                      </a:r>
                      <a:endParaRPr lang="en-US" sz="1100"/>
                    </a:p>
                  </a:txBody>
                  <a:tcPr marL="62607" marR="62607" marT="62607" marB="62607" anchor="ctr">
                    <a:lnL w="297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97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97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97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3448">
                <a:tc>
                  <a:txBody>
                    <a:bodyPr/>
                    <a:lstStyle/>
                    <a:p>
                      <a:pPr algn="l">
                        <a:lnSpc>
                          <a:spcPts val="1150"/>
                        </a:lnSpc>
                        <a:defRPr/>
                      </a:pPr>
                      <a:endParaRPr lang="en-US" sz="1100"/>
                    </a:p>
                  </a:txBody>
                  <a:tcPr marL="62607" marR="62607" marT="62607" marB="62607" anchor="ctr">
                    <a:lnL w="297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97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97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97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32"/>
                        </a:lnSpc>
                        <a:defRPr/>
                      </a:pPr>
                      <a:r>
                        <a:rPr lang="en-US" sz="1027">
                          <a:solidFill>
                            <a:srgbClr val="002060"/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Cochez la case</a:t>
                      </a:r>
                      <a:endParaRPr lang="en-US" sz="1100"/>
                    </a:p>
                  </a:txBody>
                  <a:tcPr marL="62607" marR="62607" marT="62607" marB="62607" anchor="ctr">
                    <a:lnL w="297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97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97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97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7959">
                <a:tc>
                  <a:txBody>
                    <a:bodyPr/>
                    <a:lstStyle/>
                    <a:p>
                      <a:pPr algn="l">
                        <a:lnSpc>
                          <a:spcPts val="2464"/>
                        </a:lnSpc>
                        <a:defRPr/>
                      </a:pPr>
                      <a:r>
                        <a:rPr lang="en-US" sz="2054">
                          <a:solidFill>
                            <a:srgbClr val="002060"/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Beach Soccer</a:t>
                      </a:r>
                      <a:endParaRPr lang="en-US" sz="1100"/>
                    </a:p>
                  </a:txBody>
                  <a:tcPr marL="62607" marR="62607" marT="62607" marB="62607" anchor="ctr">
                    <a:lnL w="297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97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97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97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150"/>
                        </a:lnSpc>
                        <a:defRPr/>
                      </a:pPr>
                      <a:endParaRPr lang="en-US" sz="1100"/>
                    </a:p>
                  </a:txBody>
                  <a:tcPr marL="62607" marR="62607" marT="62607" marB="62607" anchor="ctr">
                    <a:lnL w="297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97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97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97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7959">
                <a:tc>
                  <a:txBody>
                    <a:bodyPr/>
                    <a:lstStyle/>
                    <a:p>
                      <a:pPr algn="l">
                        <a:lnSpc>
                          <a:spcPts val="2464"/>
                        </a:lnSpc>
                        <a:defRPr/>
                      </a:pPr>
                      <a:r>
                        <a:rPr lang="en-US" sz="2054">
                          <a:solidFill>
                            <a:srgbClr val="002060"/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E-Foot</a:t>
                      </a:r>
                      <a:endParaRPr lang="en-US" sz="1100"/>
                    </a:p>
                  </a:txBody>
                  <a:tcPr marL="62607" marR="62607" marT="62607" marB="62607" anchor="ctr">
                    <a:lnL w="297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97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97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97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150"/>
                        </a:lnSpc>
                        <a:defRPr/>
                      </a:pPr>
                      <a:endParaRPr lang="en-US" sz="1100"/>
                    </a:p>
                  </a:txBody>
                  <a:tcPr marL="62607" marR="62607" marT="62607" marB="62607" anchor="ctr">
                    <a:lnL w="297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97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97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97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7959">
                <a:tc>
                  <a:txBody>
                    <a:bodyPr/>
                    <a:lstStyle/>
                    <a:p>
                      <a:pPr algn="l">
                        <a:lnSpc>
                          <a:spcPts val="2464"/>
                        </a:lnSpc>
                        <a:defRPr/>
                      </a:pPr>
                      <a:r>
                        <a:rPr lang="en-US" sz="2054">
                          <a:solidFill>
                            <a:srgbClr val="002060"/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Fit-Foot</a:t>
                      </a:r>
                      <a:endParaRPr lang="en-US" sz="1100"/>
                    </a:p>
                  </a:txBody>
                  <a:tcPr marL="62607" marR="62607" marT="62607" marB="62607" anchor="ctr">
                    <a:lnL w="297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97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97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97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150"/>
                        </a:lnSpc>
                        <a:defRPr/>
                      </a:pPr>
                      <a:endParaRPr lang="en-US" sz="1100"/>
                    </a:p>
                  </a:txBody>
                  <a:tcPr marL="62607" marR="62607" marT="62607" marB="62607" anchor="ctr">
                    <a:lnL w="297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97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97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97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7959">
                <a:tc>
                  <a:txBody>
                    <a:bodyPr/>
                    <a:lstStyle/>
                    <a:p>
                      <a:pPr algn="l">
                        <a:lnSpc>
                          <a:spcPts val="2464"/>
                        </a:lnSpc>
                        <a:defRPr/>
                      </a:pPr>
                      <a:r>
                        <a:rPr lang="en-US" sz="2054">
                          <a:solidFill>
                            <a:srgbClr val="002060"/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Foot en marchant</a:t>
                      </a:r>
                      <a:endParaRPr lang="en-US" sz="1100"/>
                    </a:p>
                  </a:txBody>
                  <a:tcPr marL="62607" marR="62607" marT="62607" marB="62607" anchor="ctr">
                    <a:lnL w="297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97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97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97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150"/>
                        </a:lnSpc>
                        <a:defRPr/>
                      </a:pPr>
                      <a:endParaRPr lang="en-US" sz="1100"/>
                    </a:p>
                  </a:txBody>
                  <a:tcPr marL="62607" marR="62607" marT="62607" marB="62607" anchor="ctr">
                    <a:lnL w="297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97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97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97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7959">
                <a:tc>
                  <a:txBody>
                    <a:bodyPr/>
                    <a:lstStyle/>
                    <a:p>
                      <a:pPr algn="l">
                        <a:lnSpc>
                          <a:spcPts val="2464"/>
                        </a:lnSpc>
                        <a:defRPr/>
                      </a:pPr>
                      <a:r>
                        <a:rPr lang="en-US" sz="2054">
                          <a:solidFill>
                            <a:srgbClr val="002060"/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Golf Foot</a:t>
                      </a:r>
                      <a:endParaRPr lang="en-US" sz="1100"/>
                    </a:p>
                  </a:txBody>
                  <a:tcPr marL="62607" marR="62607" marT="62607" marB="62607" anchor="ctr">
                    <a:lnL w="297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97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97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97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150"/>
                        </a:lnSpc>
                        <a:defRPr/>
                      </a:pPr>
                      <a:endParaRPr lang="en-US" sz="1100"/>
                    </a:p>
                  </a:txBody>
                  <a:tcPr marL="62607" marR="62607" marT="62607" marB="62607" anchor="ctr">
                    <a:lnL w="297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97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97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97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27959">
                <a:tc>
                  <a:txBody>
                    <a:bodyPr/>
                    <a:lstStyle/>
                    <a:p>
                      <a:pPr algn="l">
                        <a:lnSpc>
                          <a:spcPts val="2464"/>
                        </a:lnSpc>
                        <a:defRPr/>
                      </a:pPr>
                      <a:r>
                        <a:rPr lang="en-US" sz="2054">
                          <a:solidFill>
                            <a:srgbClr val="002060"/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Foot5</a:t>
                      </a:r>
                      <a:endParaRPr lang="en-US" sz="1100"/>
                    </a:p>
                  </a:txBody>
                  <a:tcPr marL="62607" marR="62607" marT="62607" marB="62607" anchor="ctr">
                    <a:lnL w="297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97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97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97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150"/>
                        </a:lnSpc>
                        <a:defRPr/>
                      </a:pPr>
                      <a:endParaRPr lang="en-US" sz="1100"/>
                    </a:p>
                  </a:txBody>
                  <a:tcPr marL="62607" marR="62607" marT="62607" marB="62607" anchor="ctr">
                    <a:lnL w="297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97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97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97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27959">
                <a:tc>
                  <a:txBody>
                    <a:bodyPr/>
                    <a:lstStyle/>
                    <a:p>
                      <a:pPr algn="l">
                        <a:lnSpc>
                          <a:spcPts val="2464"/>
                        </a:lnSpc>
                        <a:defRPr/>
                      </a:pPr>
                      <a:r>
                        <a:rPr lang="en-US" sz="2054">
                          <a:solidFill>
                            <a:srgbClr val="002060"/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Futsal</a:t>
                      </a:r>
                      <a:endParaRPr lang="en-US" sz="1100"/>
                    </a:p>
                  </a:txBody>
                  <a:tcPr marL="62607" marR="62607" marT="62607" marB="62607" anchor="ctr">
                    <a:lnL w="297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97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97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97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150"/>
                        </a:lnSpc>
                        <a:defRPr/>
                      </a:pPr>
                      <a:endParaRPr lang="en-US" sz="1100"/>
                    </a:p>
                  </a:txBody>
                  <a:tcPr marL="62607" marR="62607" marT="62607" marB="62607" anchor="ctr">
                    <a:lnL w="297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97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97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97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27959">
                <a:tc>
                  <a:txBody>
                    <a:bodyPr/>
                    <a:lstStyle/>
                    <a:p>
                      <a:pPr algn="l">
                        <a:lnSpc>
                          <a:spcPts val="2464"/>
                        </a:lnSpc>
                        <a:defRPr/>
                      </a:pPr>
                      <a:r>
                        <a:rPr lang="en-US" sz="2054">
                          <a:solidFill>
                            <a:srgbClr val="002060"/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Futnet</a:t>
                      </a:r>
                      <a:endParaRPr lang="en-US" sz="1100"/>
                    </a:p>
                  </a:txBody>
                  <a:tcPr marL="62607" marR="62607" marT="62607" marB="62607" anchor="ctr">
                    <a:lnL w="297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97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97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97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150"/>
                        </a:lnSpc>
                        <a:defRPr/>
                      </a:pPr>
                      <a:endParaRPr lang="en-US" sz="1100"/>
                    </a:p>
                  </a:txBody>
                  <a:tcPr marL="62607" marR="62607" marT="62607" marB="62607" anchor="ctr">
                    <a:lnL w="297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97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97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97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27959">
                <a:tc>
                  <a:txBody>
                    <a:bodyPr/>
                    <a:lstStyle/>
                    <a:p>
                      <a:pPr algn="l">
                        <a:lnSpc>
                          <a:spcPts val="2464"/>
                        </a:lnSpc>
                        <a:defRPr/>
                      </a:pPr>
                      <a:r>
                        <a:rPr lang="en-US" sz="2054">
                          <a:solidFill>
                            <a:srgbClr val="002060"/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Autre (préciser) :</a:t>
                      </a:r>
                      <a:endParaRPr lang="en-US" sz="1100"/>
                    </a:p>
                  </a:txBody>
                  <a:tcPr marL="62607" marR="62607" marT="62607" marB="62607" anchor="ctr">
                    <a:lnL w="297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97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97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97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150"/>
                        </a:lnSpc>
                        <a:defRPr/>
                      </a:pPr>
                      <a:endParaRPr lang="en-US" sz="1100"/>
                    </a:p>
                  </a:txBody>
                  <a:tcPr marL="62607" marR="62607" marT="62607" marB="62607" anchor="ctr">
                    <a:lnL w="297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97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97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97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pSp>
        <p:nvGrpSpPr>
          <p:cNvPr id="8" name="Group 8"/>
          <p:cNvGrpSpPr/>
          <p:nvPr/>
        </p:nvGrpSpPr>
        <p:grpSpPr>
          <a:xfrm>
            <a:off x="14769387" y="161925"/>
            <a:ext cx="3518613" cy="1617322"/>
            <a:chOff x="0" y="0"/>
            <a:chExt cx="4691484" cy="215643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4691507" cy="2156425"/>
            </a:xfrm>
            <a:custGeom>
              <a:avLst/>
              <a:gdLst/>
              <a:ahLst/>
              <a:cxnLst/>
              <a:rect l="l" t="t" r="r" b="b"/>
              <a:pathLst>
                <a:path w="4691507" h="2156425">
                  <a:moveTo>
                    <a:pt x="0" y="0"/>
                  </a:moveTo>
                  <a:lnTo>
                    <a:pt x="4691507" y="0"/>
                  </a:lnTo>
                  <a:lnTo>
                    <a:pt x="4691507" y="2156425"/>
                  </a:lnTo>
                  <a:lnTo>
                    <a:pt x="0" y="215642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22790" b="-22790"/>
              </a:stretch>
            </a:blipFill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-4212357" y="-9195684"/>
            <a:ext cx="23115299" cy="11124848"/>
            <a:chOff x="0" y="0"/>
            <a:chExt cx="30820398" cy="14833131"/>
          </a:xfrm>
        </p:grpSpPr>
        <p:grpSp>
          <p:nvGrpSpPr>
            <p:cNvPr id="11" name="Group 11"/>
            <p:cNvGrpSpPr/>
            <p:nvPr/>
          </p:nvGrpSpPr>
          <p:grpSpPr>
            <a:xfrm>
              <a:off x="12123219" y="581906"/>
              <a:ext cx="18697179" cy="14022884"/>
              <a:chOff x="0" y="0"/>
              <a:chExt cx="812800" cy="609600"/>
            </a:xfrm>
          </p:grpSpPr>
          <p:sp>
            <p:nvSpPr>
              <p:cNvPr id="12" name="Freeform 12"/>
              <p:cNvSpPr/>
              <p:nvPr/>
            </p:nvSpPr>
            <p:spPr>
              <a:xfrm rot="5400000">
                <a:off x="101600" y="-101600"/>
                <a:ext cx="6096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609600" h="812800">
                    <a:moveTo>
                      <a:pt x="0" y="203200"/>
                    </a:moveTo>
                    <a:lnTo>
                      <a:pt x="0" y="812800"/>
                    </a:lnTo>
                    <a:lnTo>
                      <a:pt x="609600" y="609600"/>
                    </a:lnTo>
                    <a:lnTo>
                      <a:pt x="609600" y="0"/>
                    </a:lnTo>
                    <a:lnTo>
                      <a:pt x="0" y="203200"/>
                    </a:lnTo>
                    <a:close/>
                  </a:path>
                </a:pathLst>
              </a:custGeom>
              <a:blipFill>
                <a:blip r:embed="rId4"/>
                <a:stretch>
                  <a:fillRect l="-68518" r="-68518"/>
                </a:stretch>
              </a:blipFill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13" name="Group 13"/>
            <p:cNvGrpSpPr/>
            <p:nvPr/>
          </p:nvGrpSpPr>
          <p:grpSpPr>
            <a:xfrm>
              <a:off x="0" y="0"/>
              <a:ext cx="18697179" cy="14022884"/>
              <a:chOff x="0" y="0"/>
              <a:chExt cx="812800" cy="609600"/>
            </a:xfrm>
          </p:grpSpPr>
          <p:sp>
            <p:nvSpPr>
              <p:cNvPr id="14" name="Freeform 14"/>
              <p:cNvSpPr/>
              <p:nvPr/>
            </p:nvSpPr>
            <p:spPr>
              <a:xfrm rot="5400000">
                <a:off x="101600" y="-101600"/>
                <a:ext cx="6096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609600" h="812800">
                    <a:moveTo>
                      <a:pt x="0" y="203200"/>
                    </a:moveTo>
                    <a:lnTo>
                      <a:pt x="0" y="812800"/>
                    </a:lnTo>
                    <a:lnTo>
                      <a:pt x="609600" y="609600"/>
                    </a:lnTo>
                    <a:lnTo>
                      <a:pt x="609600" y="0"/>
                    </a:lnTo>
                    <a:lnTo>
                      <a:pt x="0" y="203200"/>
                    </a:lnTo>
                    <a:close/>
                  </a:path>
                </a:pathLst>
              </a:custGeom>
              <a:blipFill>
                <a:blip r:embed="rId5"/>
                <a:stretch>
                  <a:fillRect l="-68518" r="-68518"/>
                </a:stretch>
              </a:blipFill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15" name="Freeform 15"/>
            <p:cNvSpPr/>
            <p:nvPr/>
          </p:nvSpPr>
          <p:spPr>
            <a:xfrm>
              <a:off x="14907267" y="12919420"/>
              <a:ext cx="5369511" cy="1913711"/>
            </a:xfrm>
            <a:custGeom>
              <a:avLst/>
              <a:gdLst/>
              <a:ahLst/>
              <a:cxnLst/>
              <a:rect l="l" t="t" r="r" b="b"/>
              <a:pathLst>
                <a:path w="5369511" h="1913711">
                  <a:moveTo>
                    <a:pt x="0" y="0"/>
                  </a:moveTo>
                  <a:lnTo>
                    <a:pt x="5369511" y="0"/>
                  </a:lnTo>
                  <a:lnTo>
                    <a:pt x="5369511" y="1913711"/>
                  </a:lnTo>
                  <a:lnTo>
                    <a:pt x="0" y="1913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14769387" y="161925"/>
            <a:ext cx="3518613" cy="1617322"/>
            <a:chOff x="0" y="0"/>
            <a:chExt cx="4691484" cy="215643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4691507" cy="2156425"/>
            </a:xfrm>
            <a:custGeom>
              <a:avLst/>
              <a:gdLst/>
              <a:ahLst/>
              <a:cxnLst/>
              <a:rect l="l" t="t" r="r" b="b"/>
              <a:pathLst>
                <a:path w="4691507" h="2156425">
                  <a:moveTo>
                    <a:pt x="0" y="0"/>
                  </a:moveTo>
                  <a:lnTo>
                    <a:pt x="4691507" y="0"/>
                  </a:lnTo>
                  <a:lnTo>
                    <a:pt x="4691507" y="2156425"/>
                  </a:lnTo>
                  <a:lnTo>
                    <a:pt x="0" y="215642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22790" b="-22790"/>
              </a:stretch>
            </a:blipFill>
          </p:spPr>
          <p:txBody>
            <a:bodyPr/>
            <a:lstStyle/>
            <a:p>
              <a:endParaRPr lang="fr-FR"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400000">
            <a:off x="4000500" y="-4000500"/>
            <a:ext cx="10287000" cy="18288000"/>
          </a:xfrm>
          <a:custGeom>
            <a:avLst/>
            <a:gdLst/>
            <a:ahLst/>
            <a:cxnLst/>
            <a:rect l="l" t="t" r="r" b="b"/>
            <a:pathLst>
              <a:path w="10287000" h="18288000">
                <a:moveTo>
                  <a:pt x="0" y="18288000"/>
                </a:moveTo>
                <a:lnTo>
                  <a:pt x="0" y="0"/>
                </a:lnTo>
                <a:lnTo>
                  <a:pt x="10287000" y="0"/>
                </a:lnTo>
                <a:lnTo>
                  <a:pt x="10287000" y="18288000"/>
                </a:lnTo>
                <a:lnTo>
                  <a:pt x="0" y="18288000"/>
                </a:lnTo>
                <a:close/>
              </a:path>
            </a:pathLst>
          </a:custGeom>
          <a:blipFill>
            <a:blip r:embed="rId2"/>
            <a:stretch>
              <a:fillRect l="-75714" t="-1184" r="-144078"/>
            </a:stretch>
          </a:blipFill>
        </p:spPr>
        <p:txBody>
          <a:bodyPr/>
          <a:lstStyle/>
          <a:p>
            <a:endParaRPr lang="fr-FR"/>
          </a:p>
        </p:txBody>
      </p:sp>
      <p:grpSp>
        <p:nvGrpSpPr>
          <p:cNvPr id="3" name="Group 3"/>
          <p:cNvGrpSpPr/>
          <p:nvPr/>
        </p:nvGrpSpPr>
        <p:grpSpPr>
          <a:xfrm>
            <a:off x="14769387" y="161925"/>
            <a:ext cx="3518613" cy="1617322"/>
            <a:chOff x="0" y="0"/>
            <a:chExt cx="4691484" cy="215643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691507" cy="2156425"/>
            </a:xfrm>
            <a:custGeom>
              <a:avLst/>
              <a:gdLst/>
              <a:ahLst/>
              <a:cxnLst/>
              <a:rect l="l" t="t" r="r" b="b"/>
              <a:pathLst>
                <a:path w="4691507" h="2156425">
                  <a:moveTo>
                    <a:pt x="0" y="0"/>
                  </a:moveTo>
                  <a:lnTo>
                    <a:pt x="4691507" y="0"/>
                  </a:lnTo>
                  <a:lnTo>
                    <a:pt x="4691507" y="2156425"/>
                  </a:lnTo>
                  <a:lnTo>
                    <a:pt x="0" y="215642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22790" b="-22790"/>
              </a:stretch>
            </a:blipFill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4212357" y="-9195684"/>
            <a:ext cx="23115299" cy="11124848"/>
            <a:chOff x="0" y="0"/>
            <a:chExt cx="30820398" cy="14833131"/>
          </a:xfrm>
        </p:grpSpPr>
        <p:grpSp>
          <p:nvGrpSpPr>
            <p:cNvPr id="6" name="Group 6"/>
            <p:cNvGrpSpPr/>
            <p:nvPr/>
          </p:nvGrpSpPr>
          <p:grpSpPr>
            <a:xfrm>
              <a:off x="12123219" y="581906"/>
              <a:ext cx="18697179" cy="14022884"/>
              <a:chOff x="0" y="0"/>
              <a:chExt cx="812800" cy="609600"/>
            </a:xfrm>
          </p:grpSpPr>
          <p:sp>
            <p:nvSpPr>
              <p:cNvPr id="7" name="Freeform 7"/>
              <p:cNvSpPr/>
              <p:nvPr/>
            </p:nvSpPr>
            <p:spPr>
              <a:xfrm rot="5400000">
                <a:off x="101600" y="-101600"/>
                <a:ext cx="6096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609600" h="812800">
                    <a:moveTo>
                      <a:pt x="0" y="203200"/>
                    </a:moveTo>
                    <a:lnTo>
                      <a:pt x="0" y="812800"/>
                    </a:lnTo>
                    <a:lnTo>
                      <a:pt x="609600" y="609600"/>
                    </a:lnTo>
                    <a:lnTo>
                      <a:pt x="609600" y="0"/>
                    </a:lnTo>
                    <a:lnTo>
                      <a:pt x="0" y="203200"/>
                    </a:lnTo>
                    <a:close/>
                  </a:path>
                </a:pathLst>
              </a:custGeom>
              <a:blipFill>
                <a:blip r:embed="rId4"/>
                <a:stretch>
                  <a:fillRect l="-68518" r="-68518"/>
                </a:stretch>
              </a:blipFill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8" name="Group 8"/>
            <p:cNvGrpSpPr/>
            <p:nvPr/>
          </p:nvGrpSpPr>
          <p:grpSpPr>
            <a:xfrm>
              <a:off x="0" y="0"/>
              <a:ext cx="18697179" cy="14022884"/>
              <a:chOff x="0" y="0"/>
              <a:chExt cx="812800" cy="609600"/>
            </a:xfrm>
          </p:grpSpPr>
          <p:sp>
            <p:nvSpPr>
              <p:cNvPr id="9" name="Freeform 9"/>
              <p:cNvSpPr/>
              <p:nvPr/>
            </p:nvSpPr>
            <p:spPr>
              <a:xfrm rot="5400000">
                <a:off x="101600" y="-101600"/>
                <a:ext cx="6096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609600" h="812800">
                    <a:moveTo>
                      <a:pt x="0" y="203200"/>
                    </a:moveTo>
                    <a:lnTo>
                      <a:pt x="0" y="812800"/>
                    </a:lnTo>
                    <a:lnTo>
                      <a:pt x="609600" y="609600"/>
                    </a:lnTo>
                    <a:lnTo>
                      <a:pt x="609600" y="0"/>
                    </a:lnTo>
                    <a:lnTo>
                      <a:pt x="0" y="203200"/>
                    </a:lnTo>
                    <a:close/>
                  </a:path>
                </a:pathLst>
              </a:custGeom>
              <a:blipFill>
                <a:blip r:embed="rId5"/>
                <a:stretch>
                  <a:fillRect l="-68518" r="-68518"/>
                </a:stretch>
              </a:blipFill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10" name="Freeform 10"/>
            <p:cNvSpPr/>
            <p:nvPr/>
          </p:nvSpPr>
          <p:spPr>
            <a:xfrm>
              <a:off x="14907267" y="12919420"/>
              <a:ext cx="5369511" cy="1913711"/>
            </a:xfrm>
            <a:custGeom>
              <a:avLst/>
              <a:gdLst/>
              <a:ahLst/>
              <a:cxnLst/>
              <a:rect l="l" t="t" r="r" b="b"/>
              <a:pathLst>
                <a:path w="5369511" h="1913711">
                  <a:moveTo>
                    <a:pt x="0" y="0"/>
                  </a:moveTo>
                  <a:lnTo>
                    <a:pt x="5369511" y="0"/>
                  </a:lnTo>
                  <a:lnTo>
                    <a:pt x="5369511" y="1913711"/>
                  </a:lnTo>
                  <a:lnTo>
                    <a:pt x="0" y="1913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4769387" y="161925"/>
            <a:ext cx="3518613" cy="1617322"/>
            <a:chOff x="0" y="0"/>
            <a:chExt cx="4691484" cy="215643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4691507" cy="2156425"/>
            </a:xfrm>
            <a:custGeom>
              <a:avLst/>
              <a:gdLst/>
              <a:ahLst/>
              <a:cxnLst/>
              <a:rect l="l" t="t" r="r" b="b"/>
              <a:pathLst>
                <a:path w="4691507" h="2156425">
                  <a:moveTo>
                    <a:pt x="0" y="0"/>
                  </a:moveTo>
                  <a:lnTo>
                    <a:pt x="4691507" y="0"/>
                  </a:lnTo>
                  <a:lnTo>
                    <a:pt x="4691507" y="2156425"/>
                  </a:lnTo>
                  <a:lnTo>
                    <a:pt x="0" y="215642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22790" b="-22790"/>
              </a:stretch>
            </a:blipFill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389249" y="1438803"/>
            <a:ext cx="15084226" cy="1988345"/>
            <a:chOff x="0" y="0"/>
            <a:chExt cx="20112302" cy="2651126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20112303" cy="2651126"/>
            </a:xfrm>
            <a:custGeom>
              <a:avLst/>
              <a:gdLst/>
              <a:ahLst/>
              <a:cxnLst/>
              <a:rect l="l" t="t" r="r" b="b"/>
              <a:pathLst>
                <a:path w="20112303" h="2651126">
                  <a:moveTo>
                    <a:pt x="0" y="0"/>
                  </a:moveTo>
                  <a:lnTo>
                    <a:pt x="20112303" y="0"/>
                  </a:lnTo>
                  <a:lnTo>
                    <a:pt x="20112303" y="2651126"/>
                  </a:lnTo>
                  <a:lnTo>
                    <a:pt x="0" y="2651126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38100"/>
              <a:ext cx="20112302" cy="2613026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5184"/>
                </a:lnSpc>
              </a:pPr>
              <a:r>
                <a:rPr lang="en-US" sz="4800" b="1">
                  <a:solidFill>
                    <a:srgbClr val="1D617A"/>
                  </a:solidFill>
                  <a:latin typeface="Arimo Bold"/>
                  <a:ea typeface="Arimo Bold"/>
                  <a:cs typeface="Arimo Bold"/>
                  <a:sym typeface="Arimo Bold"/>
                </a:rPr>
                <a:t>TITRE DE L’ACTION :</a:t>
              </a:r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2001524" y="4773274"/>
            <a:ext cx="15257776" cy="5067893"/>
            <a:chOff x="0" y="0"/>
            <a:chExt cx="4018509" cy="1334754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4018509" cy="1334754"/>
            </a:xfrm>
            <a:custGeom>
              <a:avLst/>
              <a:gdLst/>
              <a:ahLst/>
              <a:cxnLst/>
              <a:rect l="l" t="t" r="r" b="b"/>
              <a:pathLst>
                <a:path w="4018509" h="1334754">
                  <a:moveTo>
                    <a:pt x="6596" y="0"/>
                  </a:moveTo>
                  <a:lnTo>
                    <a:pt x="4011913" y="0"/>
                  </a:lnTo>
                  <a:cubicBezTo>
                    <a:pt x="4013662" y="0"/>
                    <a:pt x="4015340" y="695"/>
                    <a:pt x="4016577" y="1932"/>
                  </a:cubicBezTo>
                  <a:cubicBezTo>
                    <a:pt x="4017814" y="3169"/>
                    <a:pt x="4018509" y="4847"/>
                    <a:pt x="4018509" y="6596"/>
                  </a:cubicBezTo>
                  <a:lnTo>
                    <a:pt x="4018509" y="1328157"/>
                  </a:lnTo>
                  <a:cubicBezTo>
                    <a:pt x="4018509" y="1331800"/>
                    <a:pt x="4015556" y="1334754"/>
                    <a:pt x="4011913" y="1334754"/>
                  </a:cubicBezTo>
                  <a:lnTo>
                    <a:pt x="6596" y="1334754"/>
                  </a:lnTo>
                  <a:cubicBezTo>
                    <a:pt x="2953" y="1334754"/>
                    <a:pt x="0" y="1331800"/>
                    <a:pt x="0" y="1328157"/>
                  </a:cubicBezTo>
                  <a:lnTo>
                    <a:pt x="0" y="6596"/>
                  </a:lnTo>
                  <a:cubicBezTo>
                    <a:pt x="0" y="2953"/>
                    <a:pt x="2953" y="0"/>
                    <a:pt x="6596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-9525"/>
              <a:ext cx="4018509" cy="134427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79"/>
                </a:lnSpc>
              </a:pPr>
              <a:endParaRPr/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389249" y="2927649"/>
            <a:ext cx="10938329" cy="3314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166"/>
              </a:lnSpc>
            </a:pPr>
            <a:r>
              <a:rPr lang="en-US" sz="1350" b="1">
                <a:solidFill>
                  <a:srgbClr val="B02318"/>
                </a:solidFill>
                <a:latin typeface="Arimo Bold"/>
                <a:ea typeface="Arimo Bold"/>
                <a:cs typeface="Arimo Bold"/>
                <a:sym typeface="Arimo Bold"/>
              </a:rPr>
              <a:t>Expliquez ici le détail de votre action en pensant à préciser: </a:t>
            </a:r>
          </a:p>
          <a:p>
            <a:pPr algn="l">
              <a:lnSpc>
                <a:spcPts val="907"/>
              </a:lnSpc>
            </a:pPr>
            <a:r>
              <a:rPr lang="en-US" sz="1050" b="1">
                <a:solidFill>
                  <a:srgbClr val="B02318"/>
                </a:solidFill>
                <a:latin typeface="Arimo Bold"/>
                <a:ea typeface="Arimo Bold"/>
                <a:cs typeface="Arimo Bold"/>
                <a:sym typeface="Arimo Bold"/>
              </a:rPr>
              <a:t> 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389249" y="4763749"/>
            <a:ext cx="17509502" cy="3797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2100">
                <a:solidFill>
                  <a:srgbClr val="1D617A"/>
                </a:solidFill>
                <a:latin typeface="Arimo"/>
                <a:ea typeface="Arimo"/>
                <a:cs typeface="Arimo"/>
                <a:sym typeface="Arimo"/>
              </a:rPr>
              <a:t>Descriptif :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389249" y="3136026"/>
            <a:ext cx="14586668" cy="11741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25755" lvl="1" indent="-162878" algn="l">
              <a:lnSpc>
                <a:spcPts val="2160"/>
              </a:lnSpc>
              <a:buFont typeface="Arial"/>
              <a:buChar char="•"/>
            </a:pPr>
            <a:r>
              <a:rPr lang="en-US" sz="1800">
                <a:solidFill>
                  <a:srgbClr val="1D617A"/>
                </a:solidFill>
                <a:latin typeface="Arimo"/>
                <a:ea typeface="Arimo"/>
                <a:cs typeface="Arimo"/>
                <a:sym typeface="Arimo"/>
              </a:rPr>
              <a:t>Le(s) public(s) cible(s) (categories d’âge) et l’effectif</a:t>
            </a:r>
          </a:p>
          <a:p>
            <a:pPr marL="325755" lvl="1" indent="-162878" algn="l">
              <a:lnSpc>
                <a:spcPts val="2160"/>
              </a:lnSpc>
              <a:buFont typeface="Arial"/>
              <a:buChar char="•"/>
            </a:pPr>
            <a:r>
              <a:rPr lang="en-US" sz="1800">
                <a:solidFill>
                  <a:srgbClr val="1D617A"/>
                </a:solidFill>
                <a:latin typeface="Arimo"/>
                <a:ea typeface="Arimo"/>
                <a:cs typeface="Arimo"/>
                <a:sym typeface="Arimo"/>
              </a:rPr>
              <a:t>L’implication d’acteurs extérieurs</a:t>
            </a:r>
          </a:p>
          <a:p>
            <a:pPr marL="325755" lvl="1" indent="-162878" algn="l">
              <a:lnSpc>
                <a:spcPts val="2160"/>
              </a:lnSpc>
              <a:buFont typeface="Arial"/>
              <a:buChar char="•"/>
            </a:pPr>
            <a:r>
              <a:rPr lang="en-US" sz="1800">
                <a:solidFill>
                  <a:srgbClr val="1D617A"/>
                </a:solidFill>
                <a:latin typeface="Arimo"/>
                <a:ea typeface="Arimo"/>
                <a:cs typeface="Arimo"/>
                <a:sym typeface="Arimo"/>
              </a:rPr>
              <a:t>Les objectifs de l’action</a:t>
            </a:r>
          </a:p>
          <a:p>
            <a:pPr marL="325755" lvl="1" indent="-162878" algn="l">
              <a:lnSpc>
                <a:spcPts val="2160"/>
              </a:lnSpc>
              <a:buFont typeface="Arial"/>
              <a:buChar char="•"/>
            </a:pPr>
            <a:r>
              <a:rPr lang="en-US" sz="1800">
                <a:solidFill>
                  <a:srgbClr val="1D617A"/>
                </a:solidFill>
                <a:latin typeface="Arimo"/>
                <a:ea typeface="Arimo"/>
                <a:cs typeface="Arimo"/>
                <a:sym typeface="Arimo"/>
              </a:rPr>
              <a:t>Les moyens humains, matériels, financiers… mis en oeuvre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400000">
            <a:off x="4000500" y="-4000500"/>
            <a:ext cx="10287000" cy="18288000"/>
          </a:xfrm>
          <a:custGeom>
            <a:avLst/>
            <a:gdLst/>
            <a:ahLst/>
            <a:cxnLst/>
            <a:rect l="l" t="t" r="r" b="b"/>
            <a:pathLst>
              <a:path w="10287000" h="18288000">
                <a:moveTo>
                  <a:pt x="0" y="18288000"/>
                </a:moveTo>
                <a:lnTo>
                  <a:pt x="0" y="0"/>
                </a:lnTo>
                <a:lnTo>
                  <a:pt x="10287000" y="0"/>
                </a:lnTo>
                <a:lnTo>
                  <a:pt x="10287000" y="18288000"/>
                </a:lnTo>
                <a:lnTo>
                  <a:pt x="0" y="18288000"/>
                </a:lnTo>
                <a:close/>
              </a:path>
            </a:pathLst>
          </a:custGeom>
          <a:blipFill>
            <a:blip r:embed="rId2"/>
            <a:stretch>
              <a:fillRect l="-75714" t="-1184" r="-144078"/>
            </a:stretch>
          </a:blipFill>
        </p:spPr>
        <p:txBody>
          <a:bodyPr/>
          <a:lstStyle/>
          <a:p>
            <a:endParaRPr lang="fr-FR"/>
          </a:p>
        </p:txBody>
      </p:sp>
      <p:grpSp>
        <p:nvGrpSpPr>
          <p:cNvPr id="3" name="Group 3"/>
          <p:cNvGrpSpPr/>
          <p:nvPr/>
        </p:nvGrpSpPr>
        <p:grpSpPr>
          <a:xfrm>
            <a:off x="14769387" y="161925"/>
            <a:ext cx="3518613" cy="1617322"/>
            <a:chOff x="0" y="0"/>
            <a:chExt cx="4691484" cy="215643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691507" cy="2156425"/>
            </a:xfrm>
            <a:custGeom>
              <a:avLst/>
              <a:gdLst/>
              <a:ahLst/>
              <a:cxnLst/>
              <a:rect l="l" t="t" r="r" b="b"/>
              <a:pathLst>
                <a:path w="4691507" h="2156425">
                  <a:moveTo>
                    <a:pt x="0" y="0"/>
                  </a:moveTo>
                  <a:lnTo>
                    <a:pt x="4691507" y="0"/>
                  </a:lnTo>
                  <a:lnTo>
                    <a:pt x="4691507" y="2156425"/>
                  </a:lnTo>
                  <a:lnTo>
                    <a:pt x="0" y="215642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22790" b="-22790"/>
              </a:stretch>
            </a:blipFill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4212357" y="-9195684"/>
            <a:ext cx="23115299" cy="11124848"/>
            <a:chOff x="0" y="0"/>
            <a:chExt cx="30820398" cy="14833131"/>
          </a:xfrm>
        </p:grpSpPr>
        <p:grpSp>
          <p:nvGrpSpPr>
            <p:cNvPr id="6" name="Group 6"/>
            <p:cNvGrpSpPr/>
            <p:nvPr/>
          </p:nvGrpSpPr>
          <p:grpSpPr>
            <a:xfrm>
              <a:off x="12123219" y="581906"/>
              <a:ext cx="18697179" cy="14022884"/>
              <a:chOff x="0" y="0"/>
              <a:chExt cx="812800" cy="609600"/>
            </a:xfrm>
          </p:grpSpPr>
          <p:sp>
            <p:nvSpPr>
              <p:cNvPr id="7" name="Freeform 7"/>
              <p:cNvSpPr/>
              <p:nvPr/>
            </p:nvSpPr>
            <p:spPr>
              <a:xfrm rot="5400000">
                <a:off x="101600" y="-101600"/>
                <a:ext cx="6096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609600" h="812800">
                    <a:moveTo>
                      <a:pt x="0" y="203200"/>
                    </a:moveTo>
                    <a:lnTo>
                      <a:pt x="0" y="812800"/>
                    </a:lnTo>
                    <a:lnTo>
                      <a:pt x="609600" y="609600"/>
                    </a:lnTo>
                    <a:lnTo>
                      <a:pt x="609600" y="0"/>
                    </a:lnTo>
                    <a:lnTo>
                      <a:pt x="0" y="203200"/>
                    </a:lnTo>
                    <a:close/>
                  </a:path>
                </a:pathLst>
              </a:custGeom>
              <a:blipFill>
                <a:blip r:embed="rId4"/>
                <a:stretch>
                  <a:fillRect l="-68518" r="-68518"/>
                </a:stretch>
              </a:blipFill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8" name="Group 8"/>
            <p:cNvGrpSpPr/>
            <p:nvPr/>
          </p:nvGrpSpPr>
          <p:grpSpPr>
            <a:xfrm>
              <a:off x="0" y="0"/>
              <a:ext cx="18697179" cy="14022884"/>
              <a:chOff x="0" y="0"/>
              <a:chExt cx="812800" cy="609600"/>
            </a:xfrm>
          </p:grpSpPr>
          <p:sp>
            <p:nvSpPr>
              <p:cNvPr id="9" name="Freeform 9"/>
              <p:cNvSpPr/>
              <p:nvPr/>
            </p:nvSpPr>
            <p:spPr>
              <a:xfrm rot="5400000">
                <a:off x="101600" y="-101600"/>
                <a:ext cx="6096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609600" h="812800">
                    <a:moveTo>
                      <a:pt x="0" y="203200"/>
                    </a:moveTo>
                    <a:lnTo>
                      <a:pt x="0" y="812800"/>
                    </a:lnTo>
                    <a:lnTo>
                      <a:pt x="609600" y="609600"/>
                    </a:lnTo>
                    <a:lnTo>
                      <a:pt x="609600" y="0"/>
                    </a:lnTo>
                    <a:lnTo>
                      <a:pt x="0" y="203200"/>
                    </a:lnTo>
                    <a:close/>
                  </a:path>
                </a:pathLst>
              </a:custGeom>
              <a:blipFill>
                <a:blip r:embed="rId5"/>
                <a:stretch>
                  <a:fillRect l="-68518" r="-68518"/>
                </a:stretch>
              </a:blipFill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10" name="Freeform 10"/>
            <p:cNvSpPr/>
            <p:nvPr/>
          </p:nvSpPr>
          <p:spPr>
            <a:xfrm>
              <a:off x="14907267" y="12919420"/>
              <a:ext cx="5369511" cy="1913711"/>
            </a:xfrm>
            <a:custGeom>
              <a:avLst/>
              <a:gdLst/>
              <a:ahLst/>
              <a:cxnLst/>
              <a:rect l="l" t="t" r="r" b="b"/>
              <a:pathLst>
                <a:path w="5369511" h="1913711">
                  <a:moveTo>
                    <a:pt x="0" y="0"/>
                  </a:moveTo>
                  <a:lnTo>
                    <a:pt x="5369511" y="0"/>
                  </a:lnTo>
                  <a:lnTo>
                    <a:pt x="5369511" y="1913711"/>
                  </a:lnTo>
                  <a:lnTo>
                    <a:pt x="0" y="1913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4769387" y="161925"/>
            <a:ext cx="3518613" cy="1617322"/>
            <a:chOff x="0" y="0"/>
            <a:chExt cx="4691484" cy="215643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4691507" cy="2156425"/>
            </a:xfrm>
            <a:custGeom>
              <a:avLst/>
              <a:gdLst/>
              <a:ahLst/>
              <a:cxnLst/>
              <a:rect l="l" t="t" r="r" b="b"/>
              <a:pathLst>
                <a:path w="4691507" h="2156425">
                  <a:moveTo>
                    <a:pt x="0" y="0"/>
                  </a:moveTo>
                  <a:lnTo>
                    <a:pt x="4691507" y="0"/>
                  </a:lnTo>
                  <a:lnTo>
                    <a:pt x="4691507" y="2156425"/>
                  </a:lnTo>
                  <a:lnTo>
                    <a:pt x="0" y="215642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22790" b="-22790"/>
              </a:stretch>
            </a:blipFill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1028700" y="1929164"/>
            <a:ext cx="6377369" cy="1988344"/>
            <a:chOff x="0" y="0"/>
            <a:chExt cx="8503159" cy="2651126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8503159" cy="2651126"/>
            </a:xfrm>
            <a:custGeom>
              <a:avLst/>
              <a:gdLst/>
              <a:ahLst/>
              <a:cxnLst/>
              <a:rect l="l" t="t" r="r" b="b"/>
              <a:pathLst>
                <a:path w="8503159" h="2651126">
                  <a:moveTo>
                    <a:pt x="0" y="0"/>
                  </a:moveTo>
                  <a:lnTo>
                    <a:pt x="8503159" y="0"/>
                  </a:lnTo>
                  <a:lnTo>
                    <a:pt x="8503159" y="2651126"/>
                  </a:lnTo>
                  <a:lnTo>
                    <a:pt x="0" y="2651126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38100"/>
              <a:ext cx="8503159" cy="2613026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5184"/>
                </a:lnSpc>
              </a:pPr>
              <a:r>
                <a:rPr lang="en-US" sz="4800" b="1">
                  <a:solidFill>
                    <a:srgbClr val="1D617A"/>
                  </a:solidFill>
                  <a:latin typeface="Arimo Bold"/>
                  <a:ea typeface="Arimo Bold"/>
                  <a:cs typeface="Arimo Bold"/>
                  <a:sym typeface="Arimo Bold"/>
                </a:rPr>
                <a:t>INSÉREZ UNE PHOTO DE L’ACTION</a:t>
              </a:r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1136093" y="3742955"/>
            <a:ext cx="6209199" cy="733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79"/>
              </a:lnSpc>
            </a:pPr>
            <a:r>
              <a:rPr lang="en-US" sz="2400">
                <a:solidFill>
                  <a:srgbClr val="1D617A"/>
                </a:solidFill>
                <a:latin typeface="Arimo"/>
                <a:ea typeface="Arimo"/>
                <a:cs typeface="Arimo"/>
                <a:sym typeface="Arimo"/>
              </a:rPr>
              <a:t>ou envoyez-les via un site de transfert de fichier (« File Vert » par exemple)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400000">
            <a:off x="4000500" y="-4000500"/>
            <a:ext cx="10287000" cy="18288000"/>
          </a:xfrm>
          <a:custGeom>
            <a:avLst/>
            <a:gdLst/>
            <a:ahLst/>
            <a:cxnLst/>
            <a:rect l="l" t="t" r="r" b="b"/>
            <a:pathLst>
              <a:path w="10287000" h="18288000">
                <a:moveTo>
                  <a:pt x="0" y="18288000"/>
                </a:moveTo>
                <a:lnTo>
                  <a:pt x="0" y="0"/>
                </a:lnTo>
                <a:lnTo>
                  <a:pt x="10287000" y="0"/>
                </a:lnTo>
                <a:lnTo>
                  <a:pt x="10287000" y="18288000"/>
                </a:lnTo>
                <a:lnTo>
                  <a:pt x="0" y="18288000"/>
                </a:lnTo>
                <a:close/>
              </a:path>
            </a:pathLst>
          </a:custGeom>
          <a:blipFill>
            <a:blip r:embed="rId2"/>
            <a:stretch>
              <a:fillRect l="-75714" t="-1184" r="-144078"/>
            </a:stretch>
          </a:blipFill>
        </p:spPr>
        <p:txBody>
          <a:bodyPr/>
          <a:lstStyle/>
          <a:p>
            <a:endParaRPr lang="fr-FR"/>
          </a:p>
        </p:txBody>
      </p:sp>
      <p:grpSp>
        <p:nvGrpSpPr>
          <p:cNvPr id="3" name="Group 3"/>
          <p:cNvGrpSpPr/>
          <p:nvPr/>
        </p:nvGrpSpPr>
        <p:grpSpPr>
          <a:xfrm>
            <a:off x="14769387" y="161925"/>
            <a:ext cx="3518613" cy="1617322"/>
            <a:chOff x="0" y="0"/>
            <a:chExt cx="4691484" cy="215643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691507" cy="2156425"/>
            </a:xfrm>
            <a:custGeom>
              <a:avLst/>
              <a:gdLst/>
              <a:ahLst/>
              <a:cxnLst/>
              <a:rect l="l" t="t" r="r" b="b"/>
              <a:pathLst>
                <a:path w="4691507" h="2156425">
                  <a:moveTo>
                    <a:pt x="0" y="0"/>
                  </a:moveTo>
                  <a:lnTo>
                    <a:pt x="4691507" y="0"/>
                  </a:lnTo>
                  <a:lnTo>
                    <a:pt x="4691507" y="2156425"/>
                  </a:lnTo>
                  <a:lnTo>
                    <a:pt x="0" y="215642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22790" b="-22790"/>
              </a:stretch>
            </a:blipFill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4212357" y="-9195684"/>
            <a:ext cx="23115299" cy="11124848"/>
            <a:chOff x="0" y="0"/>
            <a:chExt cx="30820398" cy="14833131"/>
          </a:xfrm>
        </p:grpSpPr>
        <p:grpSp>
          <p:nvGrpSpPr>
            <p:cNvPr id="6" name="Group 6"/>
            <p:cNvGrpSpPr/>
            <p:nvPr/>
          </p:nvGrpSpPr>
          <p:grpSpPr>
            <a:xfrm>
              <a:off x="12123219" y="581906"/>
              <a:ext cx="18697179" cy="14022884"/>
              <a:chOff x="0" y="0"/>
              <a:chExt cx="812800" cy="609600"/>
            </a:xfrm>
          </p:grpSpPr>
          <p:sp>
            <p:nvSpPr>
              <p:cNvPr id="7" name="Freeform 7"/>
              <p:cNvSpPr/>
              <p:nvPr/>
            </p:nvSpPr>
            <p:spPr>
              <a:xfrm rot="5400000">
                <a:off x="101600" y="-101600"/>
                <a:ext cx="6096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609600" h="812800">
                    <a:moveTo>
                      <a:pt x="0" y="203200"/>
                    </a:moveTo>
                    <a:lnTo>
                      <a:pt x="0" y="812800"/>
                    </a:lnTo>
                    <a:lnTo>
                      <a:pt x="609600" y="609600"/>
                    </a:lnTo>
                    <a:lnTo>
                      <a:pt x="609600" y="0"/>
                    </a:lnTo>
                    <a:lnTo>
                      <a:pt x="0" y="203200"/>
                    </a:lnTo>
                    <a:close/>
                  </a:path>
                </a:pathLst>
              </a:custGeom>
              <a:blipFill>
                <a:blip r:embed="rId4"/>
                <a:stretch>
                  <a:fillRect l="-68518" r="-68518"/>
                </a:stretch>
              </a:blipFill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8" name="Group 8"/>
            <p:cNvGrpSpPr/>
            <p:nvPr/>
          </p:nvGrpSpPr>
          <p:grpSpPr>
            <a:xfrm>
              <a:off x="0" y="0"/>
              <a:ext cx="18697179" cy="14022884"/>
              <a:chOff x="0" y="0"/>
              <a:chExt cx="812800" cy="609600"/>
            </a:xfrm>
          </p:grpSpPr>
          <p:sp>
            <p:nvSpPr>
              <p:cNvPr id="9" name="Freeform 9"/>
              <p:cNvSpPr/>
              <p:nvPr/>
            </p:nvSpPr>
            <p:spPr>
              <a:xfrm rot="5400000">
                <a:off x="101600" y="-101600"/>
                <a:ext cx="6096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609600" h="812800">
                    <a:moveTo>
                      <a:pt x="0" y="203200"/>
                    </a:moveTo>
                    <a:lnTo>
                      <a:pt x="0" y="812800"/>
                    </a:lnTo>
                    <a:lnTo>
                      <a:pt x="609600" y="609600"/>
                    </a:lnTo>
                    <a:lnTo>
                      <a:pt x="609600" y="0"/>
                    </a:lnTo>
                    <a:lnTo>
                      <a:pt x="0" y="203200"/>
                    </a:lnTo>
                    <a:close/>
                  </a:path>
                </a:pathLst>
              </a:custGeom>
              <a:blipFill>
                <a:blip r:embed="rId5"/>
                <a:stretch>
                  <a:fillRect l="-68518" r="-68518"/>
                </a:stretch>
              </a:blipFill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10" name="Freeform 10"/>
            <p:cNvSpPr/>
            <p:nvPr/>
          </p:nvSpPr>
          <p:spPr>
            <a:xfrm>
              <a:off x="14907267" y="12919420"/>
              <a:ext cx="5369511" cy="1913711"/>
            </a:xfrm>
            <a:custGeom>
              <a:avLst/>
              <a:gdLst/>
              <a:ahLst/>
              <a:cxnLst/>
              <a:rect l="l" t="t" r="r" b="b"/>
              <a:pathLst>
                <a:path w="5369511" h="1913711">
                  <a:moveTo>
                    <a:pt x="0" y="0"/>
                  </a:moveTo>
                  <a:lnTo>
                    <a:pt x="5369511" y="0"/>
                  </a:lnTo>
                  <a:lnTo>
                    <a:pt x="5369511" y="1913711"/>
                  </a:lnTo>
                  <a:lnTo>
                    <a:pt x="0" y="1913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4769387" y="161925"/>
            <a:ext cx="3518613" cy="1617322"/>
            <a:chOff x="0" y="0"/>
            <a:chExt cx="4691484" cy="215643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4691507" cy="2156425"/>
            </a:xfrm>
            <a:custGeom>
              <a:avLst/>
              <a:gdLst/>
              <a:ahLst/>
              <a:cxnLst/>
              <a:rect l="l" t="t" r="r" b="b"/>
              <a:pathLst>
                <a:path w="4691507" h="2156425">
                  <a:moveTo>
                    <a:pt x="0" y="0"/>
                  </a:moveTo>
                  <a:lnTo>
                    <a:pt x="4691507" y="0"/>
                  </a:lnTo>
                  <a:lnTo>
                    <a:pt x="4691507" y="2156425"/>
                  </a:lnTo>
                  <a:lnTo>
                    <a:pt x="0" y="215642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22790" b="-22790"/>
              </a:stretch>
            </a:blipFill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1028700" y="1974871"/>
            <a:ext cx="5969974" cy="1988344"/>
            <a:chOff x="0" y="0"/>
            <a:chExt cx="7959965" cy="2651126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7959965" cy="2651126"/>
            </a:xfrm>
            <a:custGeom>
              <a:avLst/>
              <a:gdLst/>
              <a:ahLst/>
              <a:cxnLst/>
              <a:rect l="l" t="t" r="r" b="b"/>
              <a:pathLst>
                <a:path w="7959965" h="2651126">
                  <a:moveTo>
                    <a:pt x="0" y="0"/>
                  </a:moveTo>
                  <a:lnTo>
                    <a:pt x="7959965" y="0"/>
                  </a:lnTo>
                  <a:lnTo>
                    <a:pt x="7959965" y="2651126"/>
                  </a:lnTo>
                  <a:lnTo>
                    <a:pt x="0" y="2651126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38100"/>
              <a:ext cx="7959965" cy="2613026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5184"/>
                </a:lnSpc>
              </a:pPr>
              <a:r>
                <a:rPr lang="en-US" sz="4800" b="1">
                  <a:solidFill>
                    <a:srgbClr val="1D617A"/>
                  </a:solidFill>
                  <a:latin typeface="Arimo Bold"/>
                  <a:ea typeface="Arimo Bold"/>
                  <a:cs typeface="Arimo Bold"/>
                  <a:sym typeface="Arimo Bold"/>
                </a:rPr>
                <a:t>ENVOYEZ UNE VIDÉO DE L’ACTION</a:t>
              </a:r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971550" y="3953691"/>
            <a:ext cx="6164149" cy="3267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79"/>
              </a:lnSpc>
            </a:pPr>
            <a:r>
              <a:rPr lang="en-US" sz="2400">
                <a:solidFill>
                  <a:srgbClr val="1D617A"/>
                </a:solidFill>
                <a:latin typeface="Arimo"/>
                <a:ea typeface="Arimo"/>
                <a:cs typeface="Arimo"/>
                <a:sym typeface="Arimo"/>
              </a:rPr>
              <a:t>Soit utiliser un site de transfert de fichier </a:t>
            </a:r>
          </a:p>
          <a:p>
            <a:pPr algn="ctr">
              <a:lnSpc>
                <a:spcPts val="2879"/>
              </a:lnSpc>
            </a:pPr>
            <a:r>
              <a:rPr lang="en-US" sz="2400">
                <a:solidFill>
                  <a:srgbClr val="1D617A"/>
                </a:solidFill>
                <a:latin typeface="Arimo"/>
                <a:ea typeface="Arimo"/>
                <a:cs typeface="Arimo"/>
                <a:sym typeface="Arimo"/>
              </a:rPr>
              <a:t>(« File Vert » par exemple)</a:t>
            </a:r>
          </a:p>
          <a:p>
            <a:pPr algn="ctr">
              <a:lnSpc>
                <a:spcPts val="2879"/>
              </a:lnSpc>
            </a:pPr>
            <a:endParaRPr lang="en-US" sz="2400">
              <a:solidFill>
                <a:srgbClr val="1D617A"/>
              </a:solidFill>
              <a:latin typeface="Arimo"/>
              <a:ea typeface="Arimo"/>
              <a:cs typeface="Arimo"/>
              <a:sym typeface="Arimo"/>
            </a:endParaRPr>
          </a:p>
          <a:p>
            <a:pPr algn="ctr">
              <a:lnSpc>
                <a:spcPts val="2879"/>
              </a:lnSpc>
            </a:pPr>
            <a:endParaRPr lang="en-US" sz="2400">
              <a:solidFill>
                <a:srgbClr val="1D617A"/>
              </a:solidFill>
              <a:latin typeface="Arimo"/>
              <a:ea typeface="Arimo"/>
              <a:cs typeface="Arimo"/>
              <a:sym typeface="Arimo"/>
            </a:endParaRPr>
          </a:p>
          <a:p>
            <a:pPr algn="ctr">
              <a:lnSpc>
                <a:spcPts val="2879"/>
              </a:lnSpc>
            </a:pPr>
            <a:r>
              <a:rPr lang="en-US" sz="2400">
                <a:solidFill>
                  <a:srgbClr val="1D617A"/>
                </a:solidFill>
                <a:latin typeface="Arimo"/>
                <a:ea typeface="Arimo"/>
                <a:cs typeface="Arimo"/>
                <a:sym typeface="Arimo"/>
              </a:rPr>
              <a:t>Si vous avez publié la vidéo sur votre site, une plateforme sociale (Youtube par exemple), copier-coller le lien sur la diapositive</a:t>
            </a:r>
          </a:p>
          <a:p>
            <a:pPr algn="ctr">
              <a:lnSpc>
                <a:spcPts val="2879"/>
              </a:lnSpc>
            </a:pPr>
            <a:endParaRPr lang="en-US" sz="2400">
              <a:solidFill>
                <a:srgbClr val="1D617A"/>
              </a:solidFill>
              <a:latin typeface="Arimo"/>
              <a:ea typeface="Arimo"/>
              <a:cs typeface="Arimo"/>
              <a:sym typeface="Arim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400000">
            <a:off x="4000500" y="-4000500"/>
            <a:ext cx="10287000" cy="18288000"/>
          </a:xfrm>
          <a:custGeom>
            <a:avLst/>
            <a:gdLst/>
            <a:ahLst/>
            <a:cxnLst/>
            <a:rect l="l" t="t" r="r" b="b"/>
            <a:pathLst>
              <a:path w="10287000" h="18288000">
                <a:moveTo>
                  <a:pt x="0" y="18288000"/>
                </a:moveTo>
                <a:lnTo>
                  <a:pt x="0" y="0"/>
                </a:lnTo>
                <a:lnTo>
                  <a:pt x="10287000" y="0"/>
                </a:lnTo>
                <a:lnTo>
                  <a:pt x="10287000" y="18288000"/>
                </a:lnTo>
                <a:lnTo>
                  <a:pt x="0" y="18288000"/>
                </a:lnTo>
                <a:close/>
              </a:path>
            </a:pathLst>
          </a:custGeom>
          <a:blipFill>
            <a:blip r:embed="rId2"/>
            <a:stretch>
              <a:fillRect l="-75714" t="-1184" r="-144078"/>
            </a:stretch>
          </a:blipFill>
        </p:spPr>
        <p:txBody>
          <a:bodyPr/>
          <a:lstStyle/>
          <a:p>
            <a:endParaRPr lang="fr-FR"/>
          </a:p>
        </p:txBody>
      </p:sp>
      <p:grpSp>
        <p:nvGrpSpPr>
          <p:cNvPr id="3" name="Group 3"/>
          <p:cNvGrpSpPr/>
          <p:nvPr/>
        </p:nvGrpSpPr>
        <p:grpSpPr>
          <a:xfrm>
            <a:off x="14769387" y="161925"/>
            <a:ext cx="3518613" cy="1617322"/>
            <a:chOff x="0" y="0"/>
            <a:chExt cx="4691484" cy="215643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691507" cy="2156425"/>
            </a:xfrm>
            <a:custGeom>
              <a:avLst/>
              <a:gdLst/>
              <a:ahLst/>
              <a:cxnLst/>
              <a:rect l="l" t="t" r="r" b="b"/>
              <a:pathLst>
                <a:path w="4691507" h="2156425">
                  <a:moveTo>
                    <a:pt x="0" y="0"/>
                  </a:moveTo>
                  <a:lnTo>
                    <a:pt x="4691507" y="0"/>
                  </a:lnTo>
                  <a:lnTo>
                    <a:pt x="4691507" y="2156425"/>
                  </a:lnTo>
                  <a:lnTo>
                    <a:pt x="0" y="215642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22790" b="-22790"/>
              </a:stretch>
            </a:blipFill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4212357" y="-9195684"/>
            <a:ext cx="23115299" cy="11124848"/>
            <a:chOff x="0" y="0"/>
            <a:chExt cx="30820398" cy="14833131"/>
          </a:xfrm>
        </p:grpSpPr>
        <p:grpSp>
          <p:nvGrpSpPr>
            <p:cNvPr id="6" name="Group 6"/>
            <p:cNvGrpSpPr/>
            <p:nvPr/>
          </p:nvGrpSpPr>
          <p:grpSpPr>
            <a:xfrm>
              <a:off x="12123219" y="581906"/>
              <a:ext cx="18697179" cy="14022884"/>
              <a:chOff x="0" y="0"/>
              <a:chExt cx="812800" cy="609600"/>
            </a:xfrm>
          </p:grpSpPr>
          <p:sp>
            <p:nvSpPr>
              <p:cNvPr id="7" name="Freeform 7"/>
              <p:cNvSpPr/>
              <p:nvPr/>
            </p:nvSpPr>
            <p:spPr>
              <a:xfrm rot="5400000">
                <a:off x="101600" y="-101600"/>
                <a:ext cx="6096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609600" h="812800">
                    <a:moveTo>
                      <a:pt x="0" y="203200"/>
                    </a:moveTo>
                    <a:lnTo>
                      <a:pt x="0" y="812800"/>
                    </a:lnTo>
                    <a:lnTo>
                      <a:pt x="609600" y="609600"/>
                    </a:lnTo>
                    <a:lnTo>
                      <a:pt x="609600" y="0"/>
                    </a:lnTo>
                    <a:lnTo>
                      <a:pt x="0" y="203200"/>
                    </a:lnTo>
                    <a:close/>
                  </a:path>
                </a:pathLst>
              </a:custGeom>
              <a:blipFill>
                <a:blip r:embed="rId4"/>
                <a:stretch>
                  <a:fillRect l="-68518" r="-68518"/>
                </a:stretch>
              </a:blipFill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8" name="Group 8"/>
            <p:cNvGrpSpPr/>
            <p:nvPr/>
          </p:nvGrpSpPr>
          <p:grpSpPr>
            <a:xfrm>
              <a:off x="0" y="0"/>
              <a:ext cx="18697179" cy="14022884"/>
              <a:chOff x="0" y="0"/>
              <a:chExt cx="812800" cy="609600"/>
            </a:xfrm>
          </p:grpSpPr>
          <p:sp>
            <p:nvSpPr>
              <p:cNvPr id="9" name="Freeform 9"/>
              <p:cNvSpPr/>
              <p:nvPr/>
            </p:nvSpPr>
            <p:spPr>
              <a:xfrm rot="5400000">
                <a:off x="101600" y="-101600"/>
                <a:ext cx="6096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609600" h="812800">
                    <a:moveTo>
                      <a:pt x="0" y="203200"/>
                    </a:moveTo>
                    <a:lnTo>
                      <a:pt x="0" y="812800"/>
                    </a:lnTo>
                    <a:lnTo>
                      <a:pt x="609600" y="609600"/>
                    </a:lnTo>
                    <a:lnTo>
                      <a:pt x="609600" y="0"/>
                    </a:lnTo>
                    <a:lnTo>
                      <a:pt x="0" y="203200"/>
                    </a:lnTo>
                    <a:close/>
                  </a:path>
                </a:pathLst>
              </a:custGeom>
              <a:blipFill>
                <a:blip r:embed="rId5"/>
                <a:stretch>
                  <a:fillRect l="-68518" r="-68518"/>
                </a:stretch>
              </a:blipFill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10" name="Freeform 10"/>
            <p:cNvSpPr/>
            <p:nvPr/>
          </p:nvSpPr>
          <p:spPr>
            <a:xfrm>
              <a:off x="14907267" y="12919420"/>
              <a:ext cx="5369511" cy="1913711"/>
            </a:xfrm>
            <a:custGeom>
              <a:avLst/>
              <a:gdLst/>
              <a:ahLst/>
              <a:cxnLst/>
              <a:rect l="l" t="t" r="r" b="b"/>
              <a:pathLst>
                <a:path w="5369511" h="1913711">
                  <a:moveTo>
                    <a:pt x="0" y="0"/>
                  </a:moveTo>
                  <a:lnTo>
                    <a:pt x="5369511" y="0"/>
                  </a:lnTo>
                  <a:lnTo>
                    <a:pt x="5369511" y="1913711"/>
                  </a:lnTo>
                  <a:lnTo>
                    <a:pt x="0" y="1913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4769387" y="161925"/>
            <a:ext cx="3518613" cy="1617322"/>
            <a:chOff x="0" y="0"/>
            <a:chExt cx="4691484" cy="215643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4691507" cy="2156425"/>
            </a:xfrm>
            <a:custGeom>
              <a:avLst/>
              <a:gdLst/>
              <a:ahLst/>
              <a:cxnLst/>
              <a:rect l="l" t="t" r="r" b="b"/>
              <a:pathLst>
                <a:path w="4691507" h="2156425">
                  <a:moveTo>
                    <a:pt x="0" y="0"/>
                  </a:moveTo>
                  <a:lnTo>
                    <a:pt x="4691507" y="0"/>
                  </a:lnTo>
                  <a:lnTo>
                    <a:pt x="4691507" y="2156425"/>
                  </a:lnTo>
                  <a:lnTo>
                    <a:pt x="0" y="215642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22790" b="-22790"/>
              </a:stretch>
            </a:blipFill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3230474" y="3996152"/>
            <a:ext cx="11827053" cy="2294561"/>
            <a:chOff x="0" y="0"/>
            <a:chExt cx="15769404" cy="3059414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5769403" cy="3059414"/>
            </a:xfrm>
            <a:custGeom>
              <a:avLst/>
              <a:gdLst/>
              <a:ahLst/>
              <a:cxnLst/>
              <a:rect l="l" t="t" r="r" b="b"/>
              <a:pathLst>
                <a:path w="15769403" h="3059414">
                  <a:moveTo>
                    <a:pt x="0" y="0"/>
                  </a:moveTo>
                  <a:lnTo>
                    <a:pt x="15769403" y="0"/>
                  </a:lnTo>
                  <a:lnTo>
                    <a:pt x="15769403" y="3059414"/>
                  </a:lnTo>
                  <a:lnTo>
                    <a:pt x="0" y="3059414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38100"/>
              <a:ext cx="15769404" cy="3021314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5184"/>
                </a:lnSpc>
              </a:pPr>
              <a:r>
                <a:rPr lang="en-US" sz="4800" b="1">
                  <a:solidFill>
                    <a:srgbClr val="1D617A"/>
                  </a:solidFill>
                  <a:latin typeface="Arimo Bold"/>
                  <a:ea typeface="Arimo Bold"/>
                  <a:cs typeface="Arimo Bold"/>
                  <a:sym typeface="Arimo Bold"/>
                </a:rPr>
                <a:t>ENVOYEZ LA FICHE ACTION À :</a:t>
              </a:r>
            </a:p>
            <a:p>
              <a:pPr algn="ctr">
                <a:lnSpc>
                  <a:spcPts val="5184"/>
                </a:lnSpc>
              </a:pPr>
              <a:endParaRPr lang="en-US" sz="4800" b="1">
                <a:solidFill>
                  <a:srgbClr val="1D617A"/>
                </a:solidFill>
                <a:latin typeface="Arimo Bold"/>
                <a:ea typeface="Arimo Bold"/>
                <a:cs typeface="Arimo Bold"/>
                <a:sym typeface="Arimo Bold"/>
              </a:endParaRPr>
            </a:p>
            <a:p>
              <a:pPr algn="ctr">
                <a:lnSpc>
                  <a:spcPts val="5184"/>
                </a:lnSpc>
              </a:pPr>
              <a:r>
                <a:rPr lang="en-US" sz="4800" b="1">
                  <a:solidFill>
                    <a:srgbClr val="1D617A"/>
                  </a:solidFill>
                  <a:latin typeface="Arimo Bold"/>
                  <a:ea typeface="Arimo Bold"/>
                  <a:cs typeface="Arimo Bold"/>
                  <a:sym typeface="Arimo Bold"/>
                </a:rPr>
                <a:t>SVALENTIN@FOOTBRETAGNE.FFF.FR</a:t>
              </a:r>
            </a:p>
          </p:txBody>
        </p:sp>
      </p:grpSp>
      <p:sp>
        <p:nvSpPr>
          <p:cNvPr id="16" name="Freeform 16"/>
          <p:cNvSpPr/>
          <p:nvPr/>
        </p:nvSpPr>
        <p:spPr>
          <a:xfrm>
            <a:off x="6310575" y="8825022"/>
            <a:ext cx="5666849" cy="866556"/>
          </a:xfrm>
          <a:custGeom>
            <a:avLst/>
            <a:gdLst/>
            <a:ahLst/>
            <a:cxnLst/>
            <a:rect l="l" t="t" r="r" b="b"/>
            <a:pathLst>
              <a:path w="5666849" h="866556">
                <a:moveTo>
                  <a:pt x="0" y="0"/>
                </a:moveTo>
                <a:lnTo>
                  <a:pt x="5666850" y="0"/>
                </a:lnTo>
                <a:lnTo>
                  <a:pt x="5666850" y="866556"/>
                </a:lnTo>
                <a:lnTo>
                  <a:pt x="0" y="866556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Metadata/LabelInfo.xml><?xml version="1.0" encoding="utf-8"?>
<clbl:labelList xmlns:clbl="http://schemas.microsoft.com/office/2020/mipLabelMetadata">
  <clbl:label id="{a390e19c-4bf2-4882-ad15-49f536afac31}" enabled="0" method="" siteId="{a390e19c-4bf2-4882-ad15-49f536afac31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179</Words>
  <Application>Microsoft Office PowerPoint</Application>
  <PresentationFormat>Personnalisé</PresentationFormat>
  <Paragraphs>45</Paragraphs>
  <Slides>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4" baseType="lpstr">
      <vt:lpstr>Calibri</vt:lpstr>
      <vt:lpstr>Arimo</vt:lpstr>
      <vt:lpstr>Arimo Bold</vt:lpstr>
      <vt:lpstr>Open Sans Bold Italics</vt:lpstr>
      <vt:lpstr>Open Sans Italics</vt:lpstr>
      <vt:lpstr>Calibri (MS)</vt:lpstr>
      <vt:lpstr>Arial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Indiquez le nom votre ligue, district et club</dc:title>
  <dc:creator>RESCAN Solenne</dc:creator>
  <cp:lastModifiedBy>RESCAN Solenne</cp:lastModifiedBy>
  <cp:revision>1</cp:revision>
  <dcterms:created xsi:type="dcterms:W3CDTF">2006-08-16T00:00:00Z</dcterms:created>
  <dcterms:modified xsi:type="dcterms:W3CDTF">2025-09-19T14:12:27Z</dcterms:modified>
  <dc:identifier>DAGzako3r4s</dc:identifier>
</cp:coreProperties>
</file>